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handoutMasterIdLst>
    <p:handoutMasterId r:id="rId14"/>
  </p:handoutMasterIdLst>
  <p:sldIdLst>
    <p:sldId id="256" r:id="rId3"/>
    <p:sldId id="257" r:id="rId4"/>
    <p:sldId id="258" r:id="rId5"/>
    <p:sldId id="273" r:id="rId6"/>
    <p:sldId id="260"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70" d="100"/>
          <a:sy n="70" d="100"/>
        </p:scale>
        <p:origin x="63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handoutMaster" Target="handoutMasters/handoutMaster1.xml"/><Relationship Id="rId13" Type="http://schemas.openxmlformats.org/officeDocument/2006/relationships/notesMaster" Target="notesMasters/notesMaster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fld>
            <a:endParaRPr 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50877" y="1322386"/>
            <a:ext cx="10363200" cy="1470025"/>
          </a:xfrm>
        </p:spPr>
        <p:txBody>
          <a:bodyPr/>
          <a:lstStyle>
            <a:lvl1pPr>
              <a:defRPr>
                <a:solidFill>
                  <a:schemeClr val="tx2">
                    <a:lumMod val="75000"/>
                  </a:schemeClr>
                </a:solidFill>
              </a:defRPr>
            </a:lvl1pPr>
          </a:lstStyle>
          <a:p>
            <a:r>
              <a:rPr lang="en-US" smtClean="0"/>
              <a:t>Click to edit Master title style</a:t>
            </a:r>
            <a:endParaRPr lang="en-US"/>
          </a:p>
        </p:txBody>
      </p:sp>
      <p:sp>
        <p:nvSpPr>
          <p:cNvPr id="3" name="Subtitle 2"/>
          <p:cNvSpPr>
            <a:spLocks noGrp="1"/>
          </p:cNvSpPr>
          <p:nvPr>
            <p:ph type="subTitle" idx="1"/>
          </p:nvPr>
        </p:nvSpPr>
        <p:spPr>
          <a:xfrm>
            <a:off x="2032000" y="3326641"/>
            <a:ext cx="8534400" cy="1752600"/>
          </a:xfrm>
        </p:spPr>
        <p:txBody>
          <a:bodyPr>
            <a:normAutofit/>
          </a:bodyPr>
          <a:lstStyle>
            <a:lvl1pPr marL="0" indent="0" algn="ctr">
              <a:buNone/>
              <a:defRPr sz="2000" b="1">
                <a:solidFill>
                  <a:schemeClr val="tx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994CE30-7D40-4BC0-BA0D-56C992D5B4BD}"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4994CE30-7D40-4BC0-BA0D-56C992D5B4BD}"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09600" y="274641"/>
            <a:ext cx="8026400" cy="5851525"/>
          </a:xfrm>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4994CE30-7D40-4BC0-BA0D-56C992D5B4BD}"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lumMod val="7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4994CE30-7D40-4BC0-BA0D-56C992D5B4BD}"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4994CE30-7D40-4BC0-BA0D-56C992D5B4BD}" type="datetimeFigureOut">
              <a:rPr lang="en-GB" smtClean="0"/>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0000"/>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609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97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4994CE30-7D40-4BC0-BA0D-56C992D5B4BD}" type="datetimeFigureOut">
              <a:rPr lang="en-GB" smtClean="0"/>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9368" y="304800"/>
            <a:ext cx="10668000" cy="487362"/>
          </a:xfrm>
        </p:spPr>
        <p:txBody>
          <a:bodyPr/>
          <a:lstStyle>
            <a:lvl1pPr>
              <a:defRPr>
                <a:solidFill>
                  <a:srgbClr val="FF0000"/>
                </a:solidFill>
              </a:defRPr>
            </a:lvl1pPr>
          </a:lstStyle>
          <a:p>
            <a:r>
              <a:rPr lang="en-US" smtClean="0"/>
              <a:t>Click to edit Master title style</a:t>
            </a:r>
            <a:endParaRPr lang="en-US"/>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endParaRPr lang="en-US" smtClean="0"/>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4994CE30-7D40-4BC0-BA0D-56C992D5B4BD}" type="datetimeFigureOut">
              <a:rPr lang="en-GB" smtClean="0"/>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860800" y="274638"/>
            <a:ext cx="7721600" cy="487362"/>
          </a:xfrm>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994CE30-7D40-4BC0-BA0D-56C992D5B4BD}" type="datetimeFigureOut">
              <a:rPr lang="en-GB" smtClean="0"/>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BCD3F7E-62B3-4FB9-95CE-D1B0CC271B85}" type="slidenum">
              <a:rPr lang="en-GB" smtClean="0"/>
            </a:fld>
            <a:endParaRPr lang="en-GB"/>
          </a:p>
        </p:txBody>
      </p:sp>
      <p:pic>
        <p:nvPicPr>
          <p:cNvPr id="2051" name="Picture 3" descr="C:\Users\AMMU\Desktop\Border.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05209" y="139874"/>
            <a:ext cx="9686793" cy="6983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94CE30-7D40-4BC0-BA0D-56C992D5B4BD}" type="datetimeFigureOut">
              <a:rPr lang="en-GB" smtClean="0"/>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994CE30-7D40-4BC0-BA0D-56C992D5B4BD}" type="datetimeFigureOut">
              <a:rPr lang="en-GB" smtClean="0"/>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994CE30-7D40-4BC0-BA0D-56C992D5B4BD}" type="datetimeFigureOut">
              <a:rPr lang="en-GB" smtClean="0"/>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CD3F7E-62B3-4FB9-95CE-D1B0CC271B85}" type="slidenum">
              <a:rPr lang="en-GB" smtClean="0"/>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2.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2800" y="274638"/>
            <a:ext cx="10668000" cy="487362"/>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12800" y="1143001"/>
            <a:ext cx="10668000" cy="4952997"/>
          </a:xfrm>
          <a:prstGeom prst="rect">
            <a:avLst/>
          </a:prstGeom>
        </p:spPr>
        <p:txBody>
          <a:bodyPr vert="horz" lIns="91440" tIns="45720" rIns="91440" bIns="45720" rtlCol="0">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stStyle>
          <a:p>
            <a:fld id="{4994CE30-7D40-4BC0-BA0D-56C992D5B4BD}" type="datetimeFigureOut">
              <a:rPr lang="en-GB" smtClean="0"/>
            </a:fld>
            <a:endParaRPr lang="en-GB"/>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stStyle>
          <a:p>
            <a:endParaRPr lang="en-GB"/>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1pPr>
          </a:lstStyle>
          <a:p>
            <a:fld id="{1BCD3F7E-62B3-4FB9-95CE-D1B0CC271B85}" type="slidenum">
              <a:rPr lang="en-GB" smtClean="0"/>
            </a:fld>
            <a:endParaRPr lang="en-GB"/>
          </a:p>
        </p:txBody>
      </p:sp>
      <p:sp>
        <p:nvSpPr>
          <p:cNvPr id="8" name="Line 6"/>
          <p:cNvSpPr>
            <a:spLocks noChangeShapeType="1"/>
          </p:cNvSpPr>
          <p:nvPr/>
        </p:nvSpPr>
        <p:spPr bwMode="auto">
          <a:xfrm>
            <a:off x="812800" y="914400"/>
            <a:ext cx="10668000" cy="0"/>
          </a:xfrm>
          <a:prstGeom prst="line">
            <a:avLst/>
          </a:prstGeom>
          <a:noFill/>
          <a:ln w="57150" cmpd="thickThin">
            <a:solidFill>
              <a:schemeClr val="tx1"/>
            </a:solidFill>
            <a:round/>
          </a:ln>
          <a:effectLst/>
        </p:spPr>
        <p:txBody>
          <a:bodyPr/>
          <a:lstStyle/>
          <a:p>
            <a:pPr>
              <a:defRPr/>
            </a:pPr>
            <a:endParaRPr lang="en-IN" sz="1800"/>
          </a:p>
        </p:txBody>
      </p:sp>
      <p:pic>
        <p:nvPicPr>
          <p:cNvPr id="7" name="Picture 7"/>
          <p:cNvPicPr>
            <a:picLocks noChangeAspect="1"/>
          </p:cNvPicPr>
          <p:nvPr/>
        </p:nvPicPr>
        <p:blipFill rotWithShape="1">
          <a:blip r:embed="rId12">
            <a:extLst>
              <a:ext uri="{28A0092B-C50C-407E-A947-70E740481C1C}">
                <a14:useLocalDpi xmlns:a14="http://schemas.microsoft.com/office/drawing/2010/main" val="0"/>
              </a:ext>
            </a:extLst>
          </a:blip>
          <a:srcRect b="18045"/>
          <a:stretch>
            <a:fillRect/>
          </a:stretch>
        </p:blipFill>
        <p:spPr bwMode="auto">
          <a:xfrm>
            <a:off x="0" y="5991366"/>
            <a:ext cx="12192000" cy="8666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2800" b="1" kern="1200">
          <a:solidFill>
            <a:srgbClr val="FF0000"/>
          </a:solidFill>
          <a:latin typeface="Verdana" panose="020B0604030504040204" pitchFamily="34" charset="0"/>
          <a:ea typeface="Verdana" panose="020B0604030504040204" pitchFamily="34" charset="0"/>
          <a:cs typeface="Verdana" panose="020B0604030504040204" pitchFamily="34" charset="0"/>
        </a:defRPr>
      </a:lvl1pPr>
    </p:titleStyle>
    <p:bodyStyle>
      <a:lvl1pPr marL="342900" indent="-342900" algn="l" defTabSz="914400" rtl="0" eaLnBrk="1" latinLnBrk="0" hangingPunct="1">
        <a:spcBef>
          <a:spcPct val="20000"/>
        </a:spcBef>
        <a:buFont typeface="Arial" panose="020B0604020202020204" pitchFamily="34" charset="0"/>
        <a:buChar char="•"/>
        <a:defRPr sz="2400" kern="1200">
          <a:solidFill>
            <a:schemeClr val="tx1"/>
          </a:solidFill>
          <a:latin typeface="Verdana" panose="020B0604030504040204" pitchFamily="34" charset="0"/>
          <a:ea typeface="Verdana" panose="020B0604030504040204" pitchFamily="34" charset="0"/>
          <a:cs typeface="Verdana" panose="020B0604030504040204" pitchFamily="34" charset="0"/>
        </a:defRPr>
      </a:lvl1pPr>
      <a:lvl2pPr marL="742950" indent="-285750" algn="l" defTabSz="914400" rtl="0" eaLnBrk="1" latinLnBrk="0" hangingPunct="1">
        <a:spcBef>
          <a:spcPct val="20000"/>
        </a:spcBef>
        <a:buFont typeface="Arial" panose="020B0604020202020204" pitchFamily="34" charset="0"/>
        <a:buChar char="–"/>
        <a:defRPr sz="2000" kern="1200">
          <a:solidFill>
            <a:schemeClr val="tx1"/>
          </a:solidFill>
          <a:latin typeface="Verdana" panose="020B0604030504040204" pitchFamily="34" charset="0"/>
          <a:ea typeface="Verdana" panose="020B0604030504040204" pitchFamily="34" charset="0"/>
          <a:cs typeface="Verdana" panose="020B0604030504040204" pitchFamily="34" charset="0"/>
        </a:defRPr>
      </a:lvl2pPr>
      <a:lvl3pPr marL="1143000" indent="-228600" algn="l" defTabSz="914400" rtl="0" eaLnBrk="1" latinLnBrk="0" hangingPunct="1">
        <a:spcBef>
          <a:spcPct val="20000"/>
        </a:spcBef>
        <a:buFont typeface="Arial" panose="020B0604020202020204" pitchFamily="34" charset="0"/>
        <a:buChar char="•"/>
        <a:defRPr sz="1800" kern="1200">
          <a:solidFill>
            <a:schemeClr val="tx1"/>
          </a:solidFill>
          <a:latin typeface="Verdana" panose="020B0604030504040204" pitchFamily="34" charset="0"/>
          <a:ea typeface="Verdana" panose="020B0604030504040204" pitchFamily="34" charset="0"/>
          <a:cs typeface="Verdana" panose="020B0604030504040204" pitchFamily="34" charset="0"/>
        </a:defRPr>
      </a:lvl3pPr>
      <a:lvl4pPr marL="1600200" indent="-228600" algn="l" defTabSz="914400" rtl="0" eaLnBrk="1" latinLnBrk="0" hangingPunct="1">
        <a:spcBef>
          <a:spcPct val="200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4pPr>
      <a:lvl5pPr marL="2057400" indent="-228600" algn="l" defTabSz="914400" rtl="0" eaLnBrk="1" latinLnBrk="0" hangingPunct="1">
        <a:spcBef>
          <a:spcPct val="20000"/>
        </a:spcBef>
        <a:buFont typeface="Arial" panose="020B0604020202020204" pitchFamily="34" charset="0"/>
        <a:buChar char="»"/>
        <a:defRPr sz="1600" kern="1200">
          <a:solidFill>
            <a:schemeClr val="tx1"/>
          </a:solidFill>
          <a:latin typeface="Verdana" panose="020B0604030504040204" pitchFamily="34" charset="0"/>
          <a:ea typeface="Verdana" panose="020B0604030504040204" pitchFamily="34" charset="0"/>
          <a:cs typeface="Verdana" panose="020B0604030504040204" pitchFamily="34" charset="0"/>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7.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90469" y="1069102"/>
            <a:ext cx="10363200" cy="1470025"/>
          </a:xfrm>
        </p:spPr>
        <p:txBody>
          <a:bodyPr/>
          <a:lstStyle/>
          <a:p>
            <a:r>
              <a:rPr lang="en-US" altLang="en-GB"/>
              <a:t>Enhanced Athlete Tracking and Visualization</a:t>
            </a:r>
            <a:endParaRPr lang="en-US" altLang="en-GB"/>
          </a:p>
        </p:txBody>
      </p:sp>
      <p:sp>
        <p:nvSpPr>
          <p:cNvPr id="3" name="Subtitle 2"/>
          <p:cNvSpPr>
            <a:spLocks noGrp="1"/>
          </p:cNvSpPr>
          <p:nvPr>
            <p:ph type="subTitle" idx="1"/>
          </p:nvPr>
        </p:nvSpPr>
        <p:spPr>
          <a:xfrm>
            <a:off x="790469" y="2721956"/>
            <a:ext cx="3970594" cy="552184"/>
          </a:xfrm>
        </p:spPr>
        <p:txBody>
          <a:bodyPr/>
          <a:lstStyle/>
          <a:p>
            <a:pPr algn="l"/>
            <a:r>
              <a:rPr lang="en-GB" dirty="0" smtClean="0"/>
              <a:t>Batch Number:</a:t>
            </a:r>
            <a:endParaRPr lang="en-GB" dirty="0" smtClean="0"/>
          </a:p>
          <a:p>
            <a:pPr algn="l"/>
            <a:endParaRPr lang="en-GB" dirty="0"/>
          </a:p>
        </p:txBody>
      </p:sp>
      <p:graphicFrame>
        <p:nvGraphicFramePr>
          <p:cNvPr id="4" name="Table 3"/>
          <p:cNvGraphicFramePr>
            <a:graphicFrameLocks noGrp="1"/>
          </p:cNvGraphicFramePr>
          <p:nvPr/>
        </p:nvGraphicFramePr>
        <p:xfrm>
          <a:off x="630904" y="3274141"/>
          <a:ext cx="5418666" cy="2225040"/>
        </p:xfrm>
        <a:graphic>
          <a:graphicData uri="http://schemas.openxmlformats.org/drawingml/2006/table">
            <a:tbl>
              <a:tblPr firstRow="1" bandRow="1">
                <a:tableStyleId>{2D5ABB26-0587-4C30-8999-92F81FD0307C}</a:tableStyleId>
              </a:tblPr>
              <a:tblGrid>
                <a:gridCol w="2085000"/>
                <a:gridCol w="3333666"/>
              </a:tblGrid>
              <a:tr h="370840">
                <a:tc>
                  <a:txBody>
                    <a:bodyPr/>
                    <a:lstStyle/>
                    <a:p>
                      <a:pPr algn="ctr"/>
                      <a:r>
                        <a:rPr lang="en-GB" b="1" dirty="0" smtClean="0">
                          <a:solidFill>
                            <a:schemeClr val="tx2">
                              <a:lumMod val="75000"/>
                            </a:schemeClr>
                          </a:solidFill>
                          <a:latin typeface="Times New Roman" panose="02020603050405020304" charset="0"/>
                          <a:cs typeface="Times New Roman" panose="02020603050405020304" charset="0"/>
                        </a:rPr>
                        <a:t>Roll Number</a:t>
                      </a:r>
                      <a:endParaRPr lang="en-GB" b="1" dirty="0" smtClean="0">
                        <a:solidFill>
                          <a:schemeClr val="tx2">
                            <a:lumMod val="75000"/>
                          </a:schemeClr>
                        </a:solidFill>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c>
                  <a:txBody>
                    <a:bodyPr/>
                    <a:lstStyle/>
                    <a:p>
                      <a:pPr algn="ctr"/>
                      <a:r>
                        <a:rPr lang="en-GB" b="1" dirty="0" smtClean="0">
                          <a:solidFill>
                            <a:schemeClr val="tx2">
                              <a:lumMod val="75000"/>
                            </a:schemeClr>
                          </a:solidFill>
                          <a:latin typeface="Times New Roman" panose="02020603050405020304" charset="0"/>
                          <a:cs typeface="Times New Roman" panose="02020603050405020304" charset="0"/>
                        </a:rPr>
                        <a:t>Student Name</a:t>
                      </a:r>
                      <a:endParaRPr lang="en-GB" b="1" dirty="0" smtClean="0">
                        <a:solidFill>
                          <a:schemeClr val="tx2">
                            <a:lumMod val="75000"/>
                          </a:schemeClr>
                        </a:solidFill>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r>
              <a:tr h="370840">
                <a:tc>
                  <a:txBody>
                    <a:bodyPr/>
                    <a:lstStyle/>
                    <a:p>
                      <a:pPr algn="ctr"/>
                      <a:r>
                        <a:rPr lang="en-IN" altLang="en-GB" dirty="0">
                          <a:latin typeface="Times New Roman" panose="02020603050405020304" charset="0"/>
                          <a:cs typeface="Times New Roman" panose="02020603050405020304" charset="0"/>
                        </a:rPr>
                        <a:t>20211ISR0070</a:t>
                      </a:r>
                      <a:endParaRPr lang="en-IN" altLang="en-GB" dirty="0">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c>
                  <a:txBody>
                    <a:bodyPr/>
                    <a:lstStyle/>
                    <a:p>
                      <a:pPr algn="ctr"/>
                      <a:r>
                        <a:rPr lang="en-IN" altLang="en-GB" dirty="0">
                          <a:latin typeface="Times New Roman" panose="02020603050405020304" charset="0"/>
                          <a:cs typeface="Times New Roman" panose="02020603050405020304" charset="0"/>
                        </a:rPr>
                        <a:t>Manoj C Acharya</a:t>
                      </a:r>
                      <a:endParaRPr lang="en-IN" altLang="en-GB" dirty="0">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r>
              <a:tr h="370840">
                <a:tc>
                  <a:txBody>
                    <a:bodyPr/>
                    <a:lstStyle/>
                    <a:p>
                      <a:pPr algn="ctr"/>
                      <a:endParaRPr lang="en-GB" dirty="0">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c>
                  <a:txBody>
                    <a:bodyPr/>
                    <a:lstStyle/>
                    <a:p>
                      <a:pPr algn="ctr"/>
                      <a:endParaRPr lang="en-GB" dirty="0">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r>
              <a:tr h="370840">
                <a:tc>
                  <a:txBody>
                    <a:bodyPr/>
                    <a:lstStyle/>
                    <a:p>
                      <a:pPr algn="ctr"/>
                      <a:endParaRPr lang="en-GB">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c>
                  <a:txBody>
                    <a:bodyPr/>
                    <a:lstStyle/>
                    <a:p>
                      <a:pPr algn="ctr"/>
                      <a:endParaRPr lang="en-GB" dirty="0">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r>
              <a:tr h="370840">
                <a:tc>
                  <a:txBody>
                    <a:bodyPr/>
                    <a:lstStyle/>
                    <a:p>
                      <a:pPr algn="ctr"/>
                      <a:endParaRPr lang="en-GB">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c>
                  <a:txBody>
                    <a:bodyPr/>
                    <a:lstStyle/>
                    <a:p>
                      <a:pPr algn="ctr"/>
                      <a:endParaRPr lang="en-GB" dirty="0">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r>
              <a:tr h="370840">
                <a:tc>
                  <a:txBody>
                    <a:bodyPr/>
                    <a:lstStyle/>
                    <a:p>
                      <a:pPr algn="ctr"/>
                      <a:endParaRPr lang="en-GB">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c>
                  <a:txBody>
                    <a:bodyPr/>
                    <a:lstStyle/>
                    <a:p>
                      <a:pPr algn="ctr"/>
                      <a:endParaRPr lang="en-GB" dirty="0">
                        <a:latin typeface="Times New Roman" panose="02020603050405020304" charset="0"/>
                        <a:cs typeface="Times New Roman" panose="02020603050405020304" charset="0"/>
                      </a:endParaRPr>
                    </a:p>
                  </a:txBody>
                  <a:tcPr anchor="ctr">
                    <a:lnL>
                      <a:noFill/>
                    </a:lnL>
                    <a:lnR>
                      <a:noFill/>
                    </a:lnR>
                    <a:lnT>
                      <a:noFill/>
                    </a:lnT>
                    <a:lnB>
                      <a:noFill/>
                    </a:lnB>
                    <a:lnTlToBr w="12700" cmpd="sng">
                      <a:noFill/>
                      <a:prstDash val="solid"/>
                    </a:lnTlToBr>
                    <a:lnBlToTr w="12700" cmpd="sng">
                      <a:noFill/>
                      <a:prstDash val="solid"/>
                    </a:lnBlToTr>
                  </a:tcPr>
                </a:tc>
              </a:tr>
            </a:tbl>
          </a:graphicData>
        </a:graphic>
      </p:graphicFrame>
      <p:sp>
        <p:nvSpPr>
          <p:cNvPr id="5" name="Subtitle 2"/>
          <p:cNvSpPr txBox="1"/>
          <p:nvPr/>
        </p:nvSpPr>
        <p:spPr>
          <a:xfrm>
            <a:off x="6454795" y="3274140"/>
            <a:ext cx="5514292" cy="2433485"/>
          </a:xfrm>
          <a:prstGeom prst="rect">
            <a:avLst/>
          </a:prstGeom>
        </p:spPr>
        <p:txBody>
          <a:bodyPr vert="horz" lIns="91440" tIns="45720" rIns="91440" bIns="45720" rtlCol="0">
            <a:normAutofit/>
          </a:bodyPr>
          <a:lstStyle>
            <a:lvl1pPr marL="0" indent="0" algn="ctr" defTabSz="914400" rtl="0" eaLnBrk="1" latinLnBrk="0" hangingPunct="1">
              <a:spcBef>
                <a:spcPct val="20000"/>
              </a:spcBef>
              <a:buFont typeface="Arial" panose="020B0604020202020204" pitchFamily="34" charset="0"/>
              <a:buNone/>
              <a:defRPr sz="2000" b="1" kern="1200">
                <a:solidFill>
                  <a:schemeClr val="tx2">
                    <a:lumMod val="75000"/>
                  </a:schemeClr>
                </a:solidFill>
                <a:latin typeface="Verdana" panose="020B0604030504040204" pitchFamily="34" charset="0"/>
                <a:ea typeface="Verdana" panose="020B0604030504040204" pitchFamily="34" charset="0"/>
                <a:cs typeface="Verdana" panose="020B0604030504040204" pitchFamily="34" charset="0"/>
              </a:defRPr>
            </a:lvl1pPr>
            <a:lvl2pPr marL="457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2pPr>
            <a:lvl3pPr marL="914400" indent="0" algn="ctr" defTabSz="914400" rtl="0" eaLnBrk="1" latinLnBrk="0" hangingPunct="1">
              <a:spcBef>
                <a:spcPct val="20000"/>
              </a:spcBef>
              <a:buFont typeface="Arial" panose="020B0604020202020204" pitchFamily="34" charset="0"/>
              <a:buNone/>
              <a:defRPr sz="1800" kern="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3pPr>
            <a:lvl4pPr marL="1371600" indent="0" algn="ctr" defTabSz="914400" rtl="0" eaLnBrk="1" latinLnBrk="0" hangingPunct="1">
              <a:spcBef>
                <a:spcPct val="20000"/>
              </a:spcBef>
              <a:buFont typeface="Arial" panose="020B0604020202020204" pitchFamily="34" charset="0"/>
              <a:buNone/>
              <a:defRPr sz="1600" kern="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4pPr>
            <a:lvl5pPr marL="1828800" indent="0" algn="ctr" defTabSz="914400" rtl="0" eaLnBrk="1" latinLnBrk="0" hangingPunct="1">
              <a:spcBef>
                <a:spcPct val="20000"/>
              </a:spcBef>
              <a:buFont typeface="Arial" panose="020B0604020202020204" pitchFamily="34" charset="0"/>
              <a:buNone/>
              <a:defRPr sz="1600" kern="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r>
              <a:rPr lang="en-GB" dirty="0" smtClean="0"/>
              <a:t>Under the Supervision of,</a:t>
            </a:r>
            <a:endParaRPr lang="en-GB" dirty="0" smtClean="0"/>
          </a:p>
          <a:p>
            <a:endParaRPr lang="en-GB" dirty="0" smtClean="0"/>
          </a:p>
          <a:p>
            <a:pPr algn="l"/>
            <a:r>
              <a:rPr lang="en-GB" sz="1700" dirty="0" err="1" smtClean="0"/>
              <a:t>Dr.</a:t>
            </a:r>
            <a:r>
              <a:rPr lang="en-GB" sz="1700" dirty="0" smtClean="0"/>
              <a:t> / Mr. / Ms.</a:t>
            </a:r>
            <a:r>
              <a:rPr lang="en-IN" altLang="en-GB" sz="1700" dirty="0" smtClean="0"/>
              <a:t>  Ruhin </a:t>
            </a:r>
            <a:r>
              <a:rPr lang="en-US" altLang="en-GB" sz="1700" dirty="0" smtClean="0"/>
              <a:t>Kouser</a:t>
            </a:r>
            <a:endParaRPr lang="en-US" altLang="en-GB" sz="1700" dirty="0" smtClean="0"/>
          </a:p>
          <a:p>
            <a:pPr algn="l"/>
            <a:r>
              <a:rPr lang="en-GB" sz="1700" dirty="0" smtClean="0"/>
              <a:t>Professor / Associate Professor / Assistant Professor</a:t>
            </a:r>
            <a:endParaRPr lang="en-GB" sz="1700" dirty="0" smtClean="0"/>
          </a:p>
          <a:p>
            <a:pPr algn="l"/>
            <a:r>
              <a:rPr lang="en-GB" sz="1700" dirty="0" smtClean="0"/>
              <a:t>School of Computer Science &amp; Engineering</a:t>
            </a:r>
            <a:endParaRPr lang="en-GB" sz="1700" dirty="0" smtClean="0"/>
          </a:p>
          <a:p>
            <a:pPr algn="l"/>
            <a:r>
              <a:rPr lang="en-GB" sz="1700" dirty="0" smtClean="0"/>
              <a:t>Presidency University</a:t>
            </a:r>
            <a:endParaRPr lang="en-GB" sz="1700" dirty="0" smtClean="0"/>
          </a:p>
          <a:p>
            <a:pPr algn="l"/>
            <a:endParaRPr lang="en-GB" dirty="0"/>
          </a:p>
        </p:txBody>
      </p:sp>
      <p:sp>
        <p:nvSpPr>
          <p:cNvPr id="6" name="Subtitle 2"/>
          <p:cNvSpPr txBox="1"/>
          <p:nvPr/>
        </p:nvSpPr>
        <p:spPr>
          <a:xfrm>
            <a:off x="3986772" y="334089"/>
            <a:ext cx="3970594" cy="552184"/>
          </a:xfrm>
          <a:prstGeom prst="rect">
            <a:avLst/>
          </a:prstGeom>
        </p:spPr>
        <p:txBody>
          <a:bodyPr vert="horz" lIns="91440" tIns="45720" rIns="91440" bIns="45720" rtlCol="0">
            <a:normAutofit fontScale="77500" lnSpcReduction="20000"/>
          </a:bodyPr>
          <a:lstStyle>
            <a:lvl1pPr marL="0" indent="0" algn="ctr" defTabSz="914400" rtl="0" eaLnBrk="1" latinLnBrk="0" hangingPunct="1">
              <a:spcBef>
                <a:spcPct val="20000"/>
              </a:spcBef>
              <a:buFont typeface="Arial" panose="020B0604020202020204" pitchFamily="34" charset="0"/>
              <a:buNone/>
              <a:defRPr sz="2000" b="1" kern="1200">
                <a:solidFill>
                  <a:schemeClr val="tx2">
                    <a:lumMod val="75000"/>
                  </a:schemeClr>
                </a:solidFill>
                <a:latin typeface="Verdana" panose="020B0604030504040204" pitchFamily="34" charset="0"/>
                <a:ea typeface="Verdana" panose="020B0604030504040204" pitchFamily="34" charset="0"/>
                <a:cs typeface="Verdana" panose="020B0604030504040204" pitchFamily="34" charset="0"/>
              </a:defRPr>
            </a:lvl1pPr>
            <a:lvl2pPr marL="457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2pPr>
            <a:lvl3pPr marL="914400" indent="0" algn="ctr" defTabSz="914400" rtl="0" eaLnBrk="1" latinLnBrk="0" hangingPunct="1">
              <a:spcBef>
                <a:spcPct val="20000"/>
              </a:spcBef>
              <a:buFont typeface="Arial" panose="020B0604020202020204" pitchFamily="34" charset="0"/>
              <a:buNone/>
              <a:defRPr sz="1800" kern="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3pPr>
            <a:lvl4pPr marL="1371600" indent="0" algn="ctr" defTabSz="914400" rtl="0" eaLnBrk="1" latinLnBrk="0" hangingPunct="1">
              <a:spcBef>
                <a:spcPct val="20000"/>
              </a:spcBef>
              <a:buFont typeface="Arial" panose="020B0604020202020204" pitchFamily="34" charset="0"/>
              <a:buNone/>
              <a:defRPr sz="1600" kern="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4pPr>
            <a:lvl5pPr marL="1828800" indent="0" algn="ctr" defTabSz="914400" rtl="0" eaLnBrk="1" latinLnBrk="0" hangingPunct="1">
              <a:spcBef>
                <a:spcPct val="20000"/>
              </a:spcBef>
              <a:buFont typeface="Arial" panose="020B0604020202020204" pitchFamily="34" charset="0"/>
              <a:buNone/>
              <a:defRPr sz="1600" kern="1200">
                <a:solidFill>
                  <a:schemeClr val="tx1">
                    <a:tint val="75000"/>
                  </a:schemeClr>
                </a:solidFill>
                <a:latin typeface="Verdana" panose="020B0604030504040204" pitchFamily="34" charset="0"/>
                <a:ea typeface="Verdana" panose="020B0604030504040204" pitchFamily="34" charset="0"/>
                <a:cs typeface="Verdana" panose="020B0604030504040204" pitchFamily="34" charset="0"/>
              </a:defRPr>
            </a:lvl5pPr>
            <a:lvl6pPr marL="22860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anose="020B0604020202020204" pitchFamily="34" charset="0"/>
              <a:buNone/>
              <a:defRPr sz="2000" kern="1200">
                <a:solidFill>
                  <a:schemeClr val="tx1">
                    <a:tint val="75000"/>
                  </a:schemeClr>
                </a:solidFill>
                <a:latin typeface="+mn-lt"/>
                <a:ea typeface="+mn-ea"/>
                <a:cs typeface="+mn-cs"/>
              </a:defRPr>
            </a:lvl9pPr>
          </a:lstStyle>
          <a:p>
            <a:r>
              <a:rPr lang="en-GB" dirty="0" smtClean="0"/>
              <a:t>PIP104 </a:t>
            </a:r>
            <a:r>
              <a:rPr lang="en-GB" dirty="0" smtClean="0"/>
              <a:t>University Project-II</a:t>
            </a:r>
            <a:endParaRPr lang="en-GB" dirty="0" smtClean="0"/>
          </a:p>
          <a:p>
            <a:r>
              <a:rPr lang="en-GB" dirty="0" smtClean="0"/>
              <a:t>Review-1</a:t>
            </a:r>
            <a:endParaRPr lang="en-GB"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normAutofit/>
          </a:bodyPr>
          <a:lstStyle/>
          <a:p>
            <a:pPr marL="0" indent="0" algn="ctr">
              <a:buNone/>
            </a:pPr>
            <a:endParaRPr lang="en-GB" sz="4400" dirty="0" smtClean="0"/>
          </a:p>
          <a:p>
            <a:pPr marL="0" indent="0" algn="ctr">
              <a:buNone/>
            </a:pPr>
            <a:endParaRPr lang="en-GB" sz="4400" dirty="0"/>
          </a:p>
          <a:p>
            <a:pPr marL="0" indent="0" algn="ctr">
              <a:buNone/>
            </a:pPr>
            <a:r>
              <a:rPr lang="en-GB" sz="6000" dirty="0" smtClean="0"/>
              <a:t>Thank You</a:t>
            </a:r>
            <a:endParaRPr lang="en-GB" sz="60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Introduction</a:t>
            </a:r>
            <a:endParaRPr lang="en-GB" dirty="0"/>
          </a:p>
        </p:txBody>
      </p:sp>
      <p:sp>
        <p:nvSpPr>
          <p:cNvPr id="3" name="Content Placeholder 2"/>
          <p:cNvSpPr>
            <a:spLocks noGrp="1"/>
          </p:cNvSpPr>
          <p:nvPr>
            <p:ph idx="1"/>
          </p:nvPr>
        </p:nvSpPr>
        <p:spPr/>
        <p:txBody>
          <a:bodyPr>
            <a:normAutofit fontScale="80000"/>
          </a:bodyPr>
          <a:lstStyle/>
          <a:p>
            <a:pPr algn="just"/>
            <a:r>
              <a:rPr lang="en-US" altLang="en-GB">
                <a:latin typeface="Times New Roman" panose="02020603050405020304" charset="0"/>
                <a:cs typeface="Times New Roman" panose="02020603050405020304" charset="0"/>
              </a:rPr>
              <a:t>The integration of technology in sports has revolutionized the way athletic performance is monitored, analyzed, and visualized. This project focuses on developing a system that enables real-time tracking and performance visualization of runners on a track. By leveraging computer vision techniques, such as perspective transformation, the system maps 2D video footage into a 3D space, accurately overlaying crucial information within the runner's designated track region.</a:t>
            </a:r>
            <a:endParaRPr lang="en-US" altLang="en-GB">
              <a:latin typeface="Times New Roman" panose="02020603050405020304" charset="0"/>
              <a:cs typeface="Times New Roman" panose="02020603050405020304" charset="0"/>
            </a:endParaRPr>
          </a:p>
          <a:p>
            <a:pPr algn="just"/>
            <a:endParaRPr lang="en-US" altLang="en-GB">
              <a:latin typeface="Times New Roman" panose="02020603050405020304" charset="0"/>
              <a:cs typeface="Times New Roman" panose="02020603050405020304" charset="0"/>
            </a:endParaRPr>
          </a:p>
          <a:p>
            <a:pPr algn="just"/>
            <a:r>
              <a:rPr lang="en-US" altLang="en-GB">
                <a:latin typeface="Times New Roman" panose="02020603050405020304" charset="0"/>
                <a:cs typeface="Times New Roman" panose="02020603050405020304" charset="0"/>
              </a:rPr>
              <a:t>The system dynamically displays each runner's speed and distance to the finish line, providing an immersive and interactive way to monitor performance. Additionally, as runners cross the finish line, their names, departments, and rankings are prominently displayed on the track in real time. This feature ensures seamless updates to race results and enhances the overall viewing experience.</a:t>
            </a:r>
            <a:endParaRPr lang="en-US" altLang="en-GB">
              <a:latin typeface="Times New Roman" panose="02020603050405020304" charset="0"/>
              <a:cs typeface="Times New Roman" panose="02020603050405020304" charset="0"/>
            </a:endParaRPr>
          </a:p>
          <a:p>
            <a:pPr algn="just"/>
            <a:endParaRPr lang="en-US" altLang="en-GB">
              <a:latin typeface="Times New Roman" panose="02020603050405020304" charset="0"/>
              <a:cs typeface="Times New Roman" panose="02020603050405020304" charset="0"/>
            </a:endParaRPr>
          </a:p>
          <a:p>
            <a:pPr algn="just"/>
            <a:r>
              <a:rPr lang="en-US" altLang="en-GB">
                <a:latin typeface="Times New Roman" panose="02020603050405020304" charset="0"/>
                <a:cs typeface="Times New Roman" panose="02020603050405020304" charset="0"/>
              </a:rPr>
              <a:t>Designed to be both precise and responsive, the project demonstrates the potential of combining real-time data analysis and visualization for improving athletic performance and audience engagement. The technology holds promise for applications in sports analytics, event broadcasting, and athlete training programs.</a:t>
            </a:r>
            <a:endParaRPr lang="en-US" altLang="en-GB">
              <a:latin typeface="Times New Roman" panose="02020603050405020304" charset="0"/>
              <a:cs typeface="Times New Roman" panose="0202060305040502030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Literature Review</a:t>
            </a:r>
            <a:endParaRPr lang="en-GB" dirty="0"/>
          </a:p>
        </p:txBody>
      </p:sp>
      <p:sp>
        <p:nvSpPr>
          <p:cNvPr id="3" name="Content Placeholder 2"/>
          <p:cNvSpPr>
            <a:spLocks noGrp="1"/>
          </p:cNvSpPr>
          <p:nvPr>
            <p:ph idx="1"/>
          </p:nvPr>
        </p:nvSpPr>
        <p:spPr>
          <a:xfrm>
            <a:off x="812800" y="1070611"/>
            <a:ext cx="10668000" cy="4952997"/>
          </a:xfrm>
        </p:spPr>
        <p:txBody>
          <a:bodyPr>
            <a:noAutofit/>
          </a:bodyPr>
          <a:lstStyle/>
          <a:p>
            <a:pPr marL="0" indent="0" algn="just">
              <a:buNone/>
            </a:pPr>
            <a:r>
              <a:rPr lang="en-US" altLang="en-GB" sz="1800">
                <a:latin typeface="Times New Roman" panose="02020603050405020304" charset="0"/>
                <a:cs typeface="Times New Roman" panose="02020603050405020304" charset="0"/>
              </a:rPr>
              <a:t>Advancements in sports analytics have introduced innovative tools for monitoring athlete performance and enhancing training and competition strategies. The integration of computer vision and real-time data visualization has become a focal point in this domain, with numerous studies highlighting its applications.</a:t>
            </a:r>
            <a:endParaRPr lang="en-US" altLang="en-GB" sz="1800">
              <a:latin typeface="Times New Roman" panose="02020603050405020304" charset="0"/>
              <a:cs typeface="Times New Roman" panose="02020603050405020304" charset="0"/>
            </a:endParaRPr>
          </a:p>
          <a:p>
            <a:pPr marL="0" indent="0" algn="just">
              <a:buNone/>
            </a:pPr>
            <a:endParaRPr lang="en-US" altLang="en-GB" sz="1800">
              <a:latin typeface="Times New Roman" panose="02020603050405020304" charset="0"/>
              <a:cs typeface="Times New Roman" panose="02020603050405020304" charset="0"/>
            </a:endParaRPr>
          </a:p>
          <a:p>
            <a:pPr marL="0" indent="0" algn="just">
              <a:lnSpc>
                <a:spcPct val="150000"/>
              </a:lnSpc>
              <a:buNone/>
            </a:pPr>
            <a:r>
              <a:rPr lang="en-US" altLang="en-GB" sz="1800">
                <a:latin typeface="Times New Roman" panose="02020603050405020304" charset="0"/>
                <a:cs typeface="Times New Roman" panose="02020603050405020304" charset="0"/>
              </a:rPr>
              <a:t>1. Computer Vision in Sports Tracking</a:t>
            </a:r>
            <a:endParaRPr lang="en-US" altLang="en-GB" sz="1800">
              <a:latin typeface="Times New Roman" panose="02020603050405020304" charset="0"/>
              <a:cs typeface="Times New Roman" panose="02020603050405020304" charset="0"/>
            </a:endParaRPr>
          </a:p>
          <a:p>
            <a:pPr marL="0" indent="0" algn="just">
              <a:lnSpc>
                <a:spcPct val="150000"/>
              </a:lnSpc>
              <a:buNone/>
            </a:pPr>
            <a:r>
              <a:rPr lang="en-US" altLang="en-GB" sz="1800">
                <a:latin typeface="Times New Roman" panose="02020603050405020304" charset="0"/>
                <a:cs typeface="Times New Roman" panose="02020603050405020304" charset="0"/>
                <a:sym typeface="+mn-ea"/>
              </a:rPr>
              <a:t>2. Perspective Transformation in Video Analysis</a:t>
            </a:r>
            <a:endParaRPr lang="en-US" altLang="en-GB" sz="1800">
              <a:latin typeface="Times New Roman" panose="02020603050405020304" charset="0"/>
              <a:cs typeface="Times New Roman" panose="02020603050405020304" charset="0"/>
            </a:endParaRPr>
          </a:p>
          <a:p>
            <a:pPr marL="0" indent="0" algn="just">
              <a:lnSpc>
                <a:spcPct val="150000"/>
              </a:lnSpc>
              <a:buNone/>
            </a:pPr>
            <a:r>
              <a:rPr lang="en-US" altLang="en-GB" sz="1800">
                <a:latin typeface="Times New Roman" panose="02020603050405020304" charset="0"/>
                <a:cs typeface="Times New Roman" panose="02020603050405020304" charset="0"/>
                <a:sym typeface="+mn-ea"/>
              </a:rPr>
              <a:t>3. Real-Time Performance Metrics Visualization</a:t>
            </a:r>
            <a:endParaRPr lang="en-US" altLang="en-GB" sz="1800">
              <a:latin typeface="Times New Roman" panose="02020603050405020304" charset="0"/>
              <a:cs typeface="Times New Roman" panose="02020603050405020304" charset="0"/>
              <a:sym typeface="+mn-ea"/>
            </a:endParaRPr>
          </a:p>
          <a:p>
            <a:pPr marL="0" indent="0" algn="just">
              <a:lnSpc>
                <a:spcPct val="150000"/>
              </a:lnSpc>
              <a:buNone/>
            </a:pPr>
            <a:r>
              <a:rPr lang="en-US" altLang="en-GB" sz="1800">
                <a:latin typeface="Times New Roman" panose="02020603050405020304" charset="0"/>
                <a:cs typeface="Times New Roman" panose="02020603050405020304" charset="0"/>
                <a:sym typeface="+mn-ea"/>
              </a:rPr>
              <a:t>4. Applications in Race Event Management</a:t>
            </a:r>
            <a:endParaRPr lang="en-US" altLang="en-GB" sz="1800">
              <a:latin typeface="Times New Roman" panose="02020603050405020304" charset="0"/>
              <a:cs typeface="Times New Roman" panose="02020603050405020304" charset="0"/>
              <a:sym typeface="+mn-ea"/>
            </a:endParaRPr>
          </a:p>
          <a:p>
            <a:pPr marL="0" indent="0" algn="just">
              <a:lnSpc>
                <a:spcPct val="150000"/>
              </a:lnSpc>
              <a:buNone/>
            </a:pPr>
            <a:r>
              <a:rPr lang="en-US" altLang="en-GB" sz="1800">
                <a:latin typeface="Times New Roman" panose="02020603050405020304" charset="0"/>
                <a:cs typeface="Times New Roman" panose="02020603050405020304" charset="0"/>
                <a:sym typeface="+mn-ea"/>
              </a:rPr>
              <a:t>5. Gaps and Challenges</a:t>
            </a:r>
            <a:endParaRPr lang="en-US" altLang="en-GB" sz="1800">
              <a:latin typeface="Times New Roman" panose="02020603050405020304" charset="0"/>
              <a:cs typeface="Times New Roman" panose="02020603050405020304" charset="0"/>
            </a:endParaRPr>
          </a:p>
          <a:p>
            <a:pPr marL="0" indent="0" algn="just">
              <a:buNone/>
            </a:pPr>
            <a:endParaRPr lang="en-US" altLang="en-GB" sz="1800">
              <a:latin typeface="Times New Roman" panose="02020603050405020304" charset="0"/>
              <a:cs typeface="Times New Roman" panose="02020603050405020304" charset="0"/>
            </a:endParaRPr>
          </a:p>
          <a:p>
            <a:pPr marL="0" indent="0" algn="just">
              <a:buNone/>
            </a:pPr>
            <a:endParaRPr lang="en-US" altLang="en-GB" sz="1800">
              <a:latin typeface="Times New Roman" panose="02020603050405020304" charset="0"/>
              <a:cs typeface="Times New Roman" panose="02020603050405020304" charset="0"/>
            </a:endParaRPr>
          </a:p>
          <a:p>
            <a:pPr marL="0" indent="0" algn="just">
              <a:buNone/>
            </a:pPr>
            <a:endParaRPr lang="en-US" altLang="en-GB" sz="1800">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Proposed Method</a:t>
            </a:r>
            <a:endParaRPr lang="en-GB" dirty="0"/>
          </a:p>
        </p:txBody>
      </p:sp>
      <p:sp>
        <p:nvSpPr>
          <p:cNvPr id="3" name="Content Placeholder 2"/>
          <p:cNvSpPr>
            <a:spLocks noGrp="1"/>
          </p:cNvSpPr>
          <p:nvPr>
            <p:ph idx="1"/>
          </p:nvPr>
        </p:nvSpPr>
        <p:spPr>
          <a:xfrm>
            <a:off x="812800" y="1016000"/>
            <a:ext cx="10668000" cy="5321935"/>
          </a:xfrm>
        </p:spPr>
        <p:txBody>
          <a:bodyPr>
            <a:noAutofit/>
          </a:bodyPr>
          <a:lstStyle/>
          <a:p>
            <a:pPr marL="0" indent="0" algn="just">
              <a:buNone/>
            </a:pPr>
            <a:r>
              <a:rPr lang="en-US" altLang="en-GB" sz="1800">
                <a:latin typeface="Times New Roman" panose="02020603050405020304" charset="0"/>
                <a:cs typeface="Times New Roman" panose="02020603050405020304" charset="0"/>
              </a:rPr>
              <a:t>The proposed methodology outlines a systematic approach to developing a real-time runner tracking and performance visualization system. By leveraging advanced computer vision techniques and the YOLOv11 object detection model, the system ensures precise detection and tracking of runners within a defined track region. Each runner is uniquely identified and monitored throughout the race, enabling accurate calculation of key metrics such as speed and distance to the finish line. The methodology integrates these components with a dynamic visualization system to display real-time performance data and final race results directly on the track, enhancing the usability and engagement of the solution.</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1. Object Detection</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2. Track Region Definition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3. Unique Identification of Runners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4. Lane Assignment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5. Speed and Distance Calculation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6. Real-Time Tagging and Visualization  </a:t>
            </a:r>
            <a:endParaRPr lang="en-US" altLang="en-GB" sz="1800"/>
          </a:p>
        </p:txBody>
      </p:sp>
      <p:pic>
        <p:nvPicPr>
          <p:cNvPr id="4" name="Picture 3"/>
          <p:cNvPicPr>
            <a:picLocks noChangeAspect="1"/>
          </p:cNvPicPr>
          <p:nvPr/>
        </p:nvPicPr>
        <p:blipFill>
          <a:blip r:embed="rId1"/>
          <a:stretch>
            <a:fillRect/>
          </a:stretch>
        </p:blipFill>
        <p:spPr>
          <a:xfrm>
            <a:off x="4612005" y="3030220"/>
            <a:ext cx="4170045" cy="1187450"/>
          </a:xfrm>
          <a:prstGeom prst="rect">
            <a:avLst/>
          </a:prstGeom>
        </p:spPr>
      </p:pic>
      <p:pic>
        <p:nvPicPr>
          <p:cNvPr id="5" name="Picture 4"/>
          <p:cNvPicPr>
            <a:picLocks noChangeAspect="1"/>
          </p:cNvPicPr>
          <p:nvPr/>
        </p:nvPicPr>
        <p:blipFill>
          <a:blip r:embed="rId2"/>
          <a:stretch>
            <a:fillRect/>
          </a:stretch>
        </p:blipFill>
        <p:spPr>
          <a:xfrm>
            <a:off x="8918575" y="3030220"/>
            <a:ext cx="2634615" cy="1187450"/>
          </a:xfrm>
          <a:prstGeom prst="rect">
            <a:avLst/>
          </a:prstGeom>
        </p:spPr>
      </p:pic>
      <p:pic>
        <p:nvPicPr>
          <p:cNvPr id="7" name="Picture 6"/>
          <p:cNvPicPr>
            <a:picLocks noChangeAspect="1"/>
          </p:cNvPicPr>
          <p:nvPr/>
        </p:nvPicPr>
        <p:blipFill>
          <a:blip r:embed="rId3"/>
          <a:stretch>
            <a:fillRect/>
          </a:stretch>
        </p:blipFill>
        <p:spPr>
          <a:xfrm>
            <a:off x="4612005" y="4466590"/>
            <a:ext cx="4150360" cy="1669415"/>
          </a:xfrm>
          <a:prstGeom prst="rect">
            <a:avLst/>
          </a:prstGeom>
        </p:spPr>
      </p:pic>
      <p:pic>
        <p:nvPicPr>
          <p:cNvPr id="6" name="Picture 5"/>
          <p:cNvPicPr>
            <a:picLocks noChangeAspect="1"/>
          </p:cNvPicPr>
          <p:nvPr/>
        </p:nvPicPr>
        <p:blipFill>
          <a:blip r:embed="rId4"/>
          <a:stretch>
            <a:fillRect/>
          </a:stretch>
        </p:blipFill>
        <p:spPr>
          <a:xfrm>
            <a:off x="8918575" y="4466590"/>
            <a:ext cx="2835275" cy="166941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Objectives</a:t>
            </a:r>
            <a:endParaRPr lang="en-GB" dirty="0"/>
          </a:p>
        </p:txBody>
      </p:sp>
      <p:sp>
        <p:nvSpPr>
          <p:cNvPr id="3" name="Content Placeholder 2"/>
          <p:cNvSpPr>
            <a:spLocks noGrp="1"/>
          </p:cNvSpPr>
          <p:nvPr>
            <p:ph idx="1"/>
          </p:nvPr>
        </p:nvSpPr>
        <p:spPr/>
        <p:txBody>
          <a:bodyPr>
            <a:normAutofit/>
          </a:bodyPr>
          <a:lstStyle/>
          <a:p>
            <a:pPr marL="0" indent="0" algn="just">
              <a:buNone/>
            </a:pPr>
            <a:r>
              <a:rPr lang="en-US" altLang="en-GB" sz="1800">
                <a:latin typeface="Times New Roman" panose="02020603050405020304" charset="0"/>
                <a:cs typeface="Times New Roman" panose="02020603050405020304" charset="0"/>
              </a:rPr>
              <a:t> </a:t>
            </a:r>
            <a:endParaRPr lang="en-US" altLang="en-GB" sz="1800">
              <a:latin typeface="Times New Roman" panose="02020603050405020304" charset="0"/>
              <a:cs typeface="Times New Roman" panose="02020603050405020304" charset="0"/>
            </a:endParaRPr>
          </a:p>
          <a:p>
            <a:pPr algn="just"/>
            <a:endParaRPr lang="en-US" altLang="en-GB" sz="1800">
              <a:latin typeface="Times New Roman" panose="02020603050405020304" charset="0"/>
              <a:cs typeface="Times New Roman" panose="02020603050405020304" charset="0"/>
            </a:endParaRPr>
          </a:p>
          <a:p>
            <a:pPr marL="0" indent="0" algn="just">
              <a:lnSpc>
                <a:spcPct val="150000"/>
              </a:lnSpc>
              <a:buNone/>
            </a:pPr>
            <a:r>
              <a:rPr lang="en-US" altLang="en-GB" sz="1800">
                <a:latin typeface="Times New Roman" panose="02020603050405020304" charset="0"/>
                <a:cs typeface="Times New Roman" panose="02020603050405020304" charset="0"/>
              </a:rPr>
              <a:t>The objective of this project is to develop a real-time runner tracking and performance visualization system using advanced computer vision techniques. The system aims to accurately detect and track runners within predefined track regions, calculate their speed and distance to the finish line, and dynamically display this information on the track using perspective transformation. Additionally, the project seeks to provide an automated solution for determining race results by identifying the sequence in which runners cross the finish line, displaying their names and departments in real time, and updating rankings seamlessly. This technology is intended to enhance the efficiency, accuracy, and user experience in athletic event management and analysis.</a:t>
            </a:r>
            <a:endParaRPr lang="en-US" altLang="en-GB" sz="1800">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Timeline </a:t>
            </a:r>
            <a:r>
              <a:rPr lang="en-GB" dirty="0" smtClean="0"/>
              <a:t>of </a:t>
            </a:r>
            <a:r>
              <a:rPr lang="en-GB" dirty="0"/>
              <a:t>Project</a:t>
            </a:r>
            <a:endParaRPr lang="en-GB" dirty="0"/>
          </a:p>
        </p:txBody>
      </p:sp>
      <p:graphicFrame>
        <p:nvGraphicFramePr>
          <p:cNvPr id="8" name="Table 7"/>
          <p:cNvGraphicFramePr/>
          <p:nvPr/>
        </p:nvGraphicFramePr>
        <p:xfrm>
          <a:off x="812800" y="1298575"/>
          <a:ext cx="10545445" cy="4053840"/>
        </p:xfrm>
        <a:graphic>
          <a:graphicData uri="http://schemas.openxmlformats.org/drawingml/2006/table">
            <a:tbl>
              <a:tblPr/>
              <a:tblGrid>
                <a:gridCol w="1259840"/>
                <a:gridCol w="3239770"/>
                <a:gridCol w="6045835"/>
              </a:tblGrid>
              <a:tr h="137795">
                <a:tc>
                  <a:txBody>
                    <a:bodyPr/>
                    <a:p>
                      <a:pPr algn="ctr"/>
                      <a:r>
                        <a:rPr sz="1400" b="1">
                          <a:latin typeface="Times New Roman" panose="02020603050405020304" charset="0"/>
                          <a:cs typeface="Times New Roman" panose="02020603050405020304" charset="0"/>
                        </a:rPr>
                        <a:t>Week</a:t>
                      </a:r>
                      <a:endParaRPr sz="1400" b="1">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b="1">
                          <a:latin typeface="Times New Roman" panose="02020603050405020304" charset="0"/>
                          <a:cs typeface="Times New Roman" panose="02020603050405020304" charset="0"/>
                        </a:rPr>
                        <a:t>Dates</a:t>
                      </a:r>
                      <a:endParaRPr sz="1400" b="1">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b="1">
                          <a:latin typeface="Times New Roman" panose="02020603050405020304" charset="0"/>
                          <a:cs typeface="Times New Roman" panose="02020603050405020304" charset="0"/>
                        </a:rPr>
                        <a:t>Tasks</a:t>
                      </a:r>
                      <a:endParaRPr sz="1400" b="1">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0">
                <a:tc>
                  <a:txBody>
                    <a:bodyPr/>
                    <a:p>
                      <a:pPr algn="ctr"/>
                      <a:r>
                        <a:rPr sz="1400">
                          <a:latin typeface="Times New Roman" panose="02020603050405020304" charset="0"/>
                          <a:cs typeface="Times New Roman" panose="02020603050405020304" charset="0"/>
                        </a:rPr>
                        <a:t>Week 1</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a:latin typeface="Times New Roman" panose="02020603050405020304" charset="0"/>
                          <a:cs typeface="Times New Roman" panose="02020603050405020304" charset="0"/>
                        </a:rPr>
                        <a:t>November 1 - November 7</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just"/>
                      <a:r>
                        <a:rPr sz="1400">
                          <a:latin typeface="Times New Roman" panose="02020603050405020304" charset="0"/>
                          <a:cs typeface="Times New Roman" panose="02020603050405020304" charset="0"/>
                        </a:rPr>
                        <a:t>- </a:t>
                      </a:r>
                      <a:r>
                        <a:rPr lang="en-IN" sz="1400">
                          <a:latin typeface="Times New Roman" panose="02020603050405020304" charset="0"/>
                          <a:cs typeface="Times New Roman" panose="02020603050405020304" charset="0"/>
                        </a:rPr>
                        <a:t> </a:t>
                      </a:r>
                      <a:r>
                        <a:rPr sz="1400">
                          <a:latin typeface="Times New Roman" panose="02020603050405020304" charset="0"/>
                          <a:cs typeface="Times New Roman" panose="02020603050405020304" charset="0"/>
                        </a:rPr>
                        <a:t>Finalize project scope and objectives. - Set up development environment (YOLOv11, Python, </a:t>
                      </a:r>
                      <a:r>
                        <a:rPr lang="en-IN" sz="1400">
                          <a:latin typeface="Times New Roman" panose="02020603050405020304" charset="0"/>
                          <a:cs typeface="Times New Roman" panose="02020603050405020304" charset="0"/>
                        </a:rPr>
                        <a:t>      </a:t>
                      </a:r>
                      <a:r>
                        <a:rPr sz="1400">
                          <a:latin typeface="Times New Roman" panose="02020603050405020304" charset="0"/>
                          <a:cs typeface="Times New Roman" panose="02020603050405020304" charset="0"/>
                        </a:rPr>
                        <a:t>OpenCV). - Collect sample video data for testing.</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0">
                <a:tc>
                  <a:txBody>
                    <a:bodyPr/>
                    <a:p>
                      <a:pPr algn="ctr"/>
                      <a:r>
                        <a:rPr sz="1400">
                          <a:latin typeface="Times New Roman" panose="02020603050405020304" charset="0"/>
                          <a:cs typeface="Times New Roman" panose="02020603050405020304" charset="0"/>
                        </a:rPr>
                        <a:t>Week 2</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a:latin typeface="Times New Roman" panose="02020603050405020304" charset="0"/>
                          <a:cs typeface="Times New Roman" panose="02020603050405020304" charset="0"/>
                        </a:rPr>
                        <a:t>November 8 - November 14</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just"/>
                      <a:r>
                        <a:rPr sz="1400">
                          <a:latin typeface="Times New Roman" panose="02020603050405020304" charset="0"/>
                          <a:cs typeface="Times New Roman" panose="02020603050405020304" charset="0"/>
                        </a:rPr>
                        <a:t>- Implement YOLOv11 for human detection. - Apply filtering to detect only humans. - Test the detection model for accuracy and speed.</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0">
                <a:tc>
                  <a:txBody>
                    <a:bodyPr/>
                    <a:p>
                      <a:pPr algn="ctr"/>
                      <a:r>
                        <a:rPr sz="1400">
                          <a:latin typeface="Times New Roman" panose="02020603050405020304" charset="0"/>
                          <a:cs typeface="Times New Roman" panose="02020603050405020304" charset="0"/>
                        </a:rPr>
                        <a:t>Week 3</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a:latin typeface="Times New Roman" panose="02020603050405020304" charset="0"/>
                          <a:cs typeface="Times New Roman" panose="02020603050405020304" charset="0"/>
                        </a:rPr>
                        <a:t>November 15 - November 21</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just"/>
                      <a:r>
                        <a:rPr sz="1400">
                          <a:latin typeface="Times New Roman" panose="02020603050405020304" charset="0"/>
                          <a:cs typeface="Times New Roman" panose="02020603050405020304" charset="0"/>
                        </a:rPr>
                        <a:t>- Define track boundaries and Regions of Interest (ROI) for each lane. - Map runners to specific lanes. - Validate lane assignment with test data.</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0">
                <a:tc>
                  <a:txBody>
                    <a:bodyPr/>
                    <a:p>
                      <a:pPr algn="ctr"/>
                      <a:r>
                        <a:rPr sz="1400">
                          <a:latin typeface="Times New Roman" panose="02020603050405020304" charset="0"/>
                          <a:cs typeface="Times New Roman" panose="02020603050405020304" charset="0"/>
                        </a:rPr>
                        <a:t>Week 4</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a:latin typeface="Times New Roman" panose="02020603050405020304" charset="0"/>
                          <a:cs typeface="Times New Roman" panose="02020603050405020304" charset="0"/>
                        </a:rPr>
                        <a:t>November 22 - November 28</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just"/>
                      <a:r>
                        <a:rPr sz="1400">
                          <a:latin typeface="Times New Roman" panose="02020603050405020304" charset="0"/>
                          <a:cs typeface="Times New Roman" panose="02020603050405020304" charset="0"/>
                        </a:rPr>
                        <a:t>- Implement unique ID assignment for each runner. - Ensure consistent tracking of runners. - Test tracking in complex scenarios (occlusion).</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0">
                <a:tc>
                  <a:txBody>
                    <a:bodyPr/>
                    <a:p>
                      <a:pPr algn="ctr"/>
                      <a:r>
                        <a:rPr sz="1400">
                          <a:latin typeface="Times New Roman" panose="02020603050405020304" charset="0"/>
                          <a:cs typeface="Times New Roman" panose="02020603050405020304" charset="0"/>
                        </a:rPr>
                        <a:t>Week 5</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a:latin typeface="Times New Roman" panose="02020603050405020304" charset="0"/>
                          <a:cs typeface="Times New Roman" panose="02020603050405020304" charset="0"/>
                        </a:rPr>
                        <a:t>November 29 - December 5</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just"/>
                      <a:r>
                        <a:rPr sz="1400">
                          <a:latin typeface="Times New Roman" panose="02020603050405020304" charset="0"/>
                          <a:cs typeface="Times New Roman" panose="02020603050405020304" charset="0"/>
                        </a:rPr>
                        <a:t>- Implement speed calculation using positional data over time. - Develop distance calculation to the finish line. - Validate calculations with data.</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0">
                <a:tc>
                  <a:txBody>
                    <a:bodyPr/>
                    <a:p>
                      <a:pPr algn="ctr"/>
                      <a:r>
                        <a:rPr sz="1400">
                          <a:latin typeface="Times New Roman" panose="02020603050405020304" charset="0"/>
                          <a:cs typeface="Times New Roman" panose="02020603050405020304" charset="0"/>
                        </a:rPr>
                        <a:t>Week 6</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a:latin typeface="Times New Roman" panose="02020603050405020304" charset="0"/>
                          <a:cs typeface="Times New Roman" panose="02020603050405020304" charset="0"/>
                        </a:rPr>
                        <a:t>December 6 - December 10</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just"/>
                      <a:r>
                        <a:rPr sz="1400">
                          <a:latin typeface="Times New Roman" panose="02020603050405020304" charset="0"/>
                          <a:cs typeface="Times New Roman" panose="02020603050405020304" charset="0"/>
                        </a:rPr>
                        <a:t>- Implement real-time tagging and visualization. - Apply perspective transformation for proper integration of visual elements. - Test visualization.</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0">
                <a:tc>
                  <a:txBody>
                    <a:bodyPr/>
                    <a:p>
                      <a:pPr algn="ctr"/>
                      <a:r>
                        <a:rPr sz="1400">
                          <a:latin typeface="Times New Roman" panose="02020603050405020304" charset="0"/>
                          <a:cs typeface="Times New Roman" panose="02020603050405020304" charset="0"/>
                        </a:rPr>
                        <a:t>Week 7</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a:latin typeface="Times New Roman" panose="02020603050405020304" charset="0"/>
                          <a:cs typeface="Times New Roman" panose="02020603050405020304" charset="0"/>
                        </a:rPr>
                        <a:t>December 11 - December 15</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just"/>
                      <a:r>
                        <a:rPr sz="1400">
                          <a:latin typeface="Times New Roman" panose="02020603050405020304" charset="0"/>
                          <a:cs typeface="Times New Roman" panose="02020603050405020304" charset="0"/>
                        </a:rPr>
                        <a:t>- Develop finish line detection logic. - Implement real-time display of runner names, departments, and rankings. - Validate system with sample race.</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0">
                <a:tc>
                  <a:txBody>
                    <a:bodyPr/>
                    <a:p>
                      <a:pPr algn="ctr"/>
                      <a:r>
                        <a:rPr sz="1400">
                          <a:latin typeface="Times New Roman" panose="02020603050405020304" charset="0"/>
                          <a:cs typeface="Times New Roman" panose="02020603050405020304" charset="0"/>
                        </a:rPr>
                        <a:t>Week 8</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a:latin typeface="Times New Roman" panose="02020603050405020304" charset="0"/>
                          <a:cs typeface="Times New Roman" panose="02020603050405020304" charset="0"/>
                        </a:rPr>
                        <a:t>December 16 - December 18</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just"/>
                      <a:r>
                        <a:rPr sz="1400">
                          <a:latin typeface="Times New Roman" panose="02020603050405020304" charset="0"/>
                          <a:cs typeface="Times New Roman" panose="02020603050405020304" charset="0"/>
                        </a:rPr>
                        <a:t>- Conduct end-to-end system testing. - Optimize for performance (real-time responsiveness). - Fix bugs and refine UI.</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r h="0">
                <a:tc>
                  <a:txBody>
                    <a:bodyPr/>
                    <a:p>
                      <a:pPr algn="ctr"/>
                      <a:r>
                        <a:rPr sz="1400">
                          <a:latin typeface="Times New Roman" panose="02020603050405020304" charset="0"/>
                          <a:cs typeface="Times New Roman" panose="02020603050405020304" charset="0"/>
                        </a:rPr>
                        <a:t>Week 9</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ctr"/>
                      <a:r>
                        <a:rPr sz="1400">
                          <a:latin typeface="Times New Roman" panose="02020603050405020304" charset="0"/>
                          <a:cs typeface="Times New Roman" panose="02020603050405020304" charset="0"/>
                        </a:rPr>
                        <a:t>December 19 - December 20</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c>
                  <a:txBody>
                    <a:bodyPr/>
                    <a:p>
                      <a:pPr algn="just"/>
                      <a:r>
                        <a:rPr sz="1400">
                          <a:latin typeface="Times New Roman" panose="02020603050405020304" charset="0"/>
                          <a:cs typeface="Times New Roman" panose="02020603050405020304" charset="0"/>
                        </a:rPr>
                        <a:t>- Prepare final project report and presentation. - Demonstrate the system and results. - Submit deliverables and conclude the project.</a:t>
                      </a:r>
                      <a:endParaRPr sz="1400">
                        <a:latin typeface="Times New Roman" panose="02020603050405020304" charset="0"/>
                        <a:cs typeface="Times New Roman" panose="02020603050405020304" charset="0"/>
                      </a:endParaRPr>
                    </a:p>
                  </a:txBody>
                  <a:tcPr marL="0" marR="0" marT="0" marB="0" anchor="ctr" anchorCtr="0">
                    <a:lnL w="12700">
                      <a:solidFill>
                        <a:schemeClr val="tx1"/>
                      </a:solidFill>
                      <a:prstDash val="solid"/>
                    </a:lnL>
                    <a:lnR w="12700">
                      <a:solidFill>
                        <a:schemeClr val="tx1"/>
                      </a:solidFill>
                      <a:prstDash val="solid"/>
                    </a:lnR>
                    <a:lnT w="12700">
                      <a:solidFill>
                        <a:schemeClr val="tx1"/>
                      </a:solidFill>
                      <a:prstDash val="solid"/>
                    </a:lnT>
                    <a:lnB w="12700">
                      <a:solidFill>
                        <a:schemeClr val="tx1"/>
                      </a:solidFill>
                      <a:prstDash val="solid"/>
                    </a:lnB>
                    <a:no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Expected Outcomes</a:t>
            </a:r>
            <a:endParaRPr lang="en-GB" dirty="0"/>
          </a:p>
        </p:txBody>
      </p:sp>
      <p:sp>
        <p:nvSpPr>
          <p:cNvPr id="3" name="Content Placeholder 2"/>
          <p:cNvSpPr>
            <a:spLocks noGrp="1"/>
          </p:cNvSpPr>
          <p:nvPr>
            <p:ph idx="1"/>
          </p:nvPr>
        </p:nvSpPr>
        <p:spPr/>
        <p:txBody>
          <a:bodyPr/>
          <a:lstStyle/>
          <a:p>
            <a:pPr marL="0" indent="0">
              <a:lnSpc>
                <a:spcPct val="150000"/>
              </a:lnSpc>
              <a:buNone/>
            </a:pPr>
            <a:r>
              <a:rPr lang="en-US" altLang="en-GB" sz="1800">
                <a:latin typeface="Times New Roman" panose="02020603050405020304" charset="0"/>
                <a:cs typeface="Times New Roman" panose="02020603050405020304" charset="0"/>
              </a:rPr>
              <a:t>1. Accurate Real-Time Runner Detection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2. Unique Identification and Consistent Tracking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3. Lane Assignment and Accurate Mapping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4. Real-Time Performance Visualization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5. Speed and Distance Calculation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6. Efficient Finish Line Detection and Result Display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7. Seamless User Interface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8. System Scalability and Robustness  </a:t>
            </a:r>
            <a:endParaRPr lang="en-US" altLang="en-GB" sz="1800">
              <a:latin typeface="Times New Roman" panose="02020603050405020304" charset="0"/>
              <a:cs typeface="Times New Roman" panose="02020603050405020304" charset="0"/>
            </a:endParaRPr>
          </a:p>
          <a:p>
            <a:pPr marL="0" indent="0">
              <a:lnSpc>
                <a:spcPct val="150000"/>
              </a:lnSpc>
              <a:buNone/>
            </a:pPr>
            <a:r>
              <a:rPr lang="en-US" altLang="en-GB" sz="1800">
                <a:latin typeface="Times New Roman" panose="02020603050405020304" charset="0"/>
                <a:cs typeface="Times New Roman" panose="02020603050405020304" charset="0"/>
              </a:rPr>
              <a:t>9. Improved Event Management and Audience Engagement  </a:t>
            </a:r>
            <a:endParaRPr lang="en-US" altLang="en-GB" sz="1800">
              <a:latin typeface="Times New Roman" panose="02020603050405020304" charset="0"/>
              <a:cs typeface="Times New Roman" panose="02020603050405020304" charset="0"/>
            </a:endParaRPr>
          </a:p>
        </p:txBody>
      </p:sp>
      <p:pic>
        <p:nvPicPr>
          <p:cNvPr id="4" name="output">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5861685" y="1223010"/>
            <a:ext cx="6117590" cy="3773170"/>
          </a:xfrm>
          <a:prstGeom prst="rect">
            <a:avLst/>
          </a:prstGeom>
        </p:spPr>
      </p:pic>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Conclusion</a:t>
            </a:r>
            <a:endParaRPr lang="en-GB" dirty="0"/>
          </a:p>
        </p:txBody>
      </p:sp>
      <p:sp>
        <p:nvSpPr>
          <p:cNvPr id="3" name="Content Placeholder 2"/>
          <p:cNvSpPr>
            <a:spLocks noGrp="1"/>
          </p:cNvSpPr>
          <p:nvPr>
            <p:ph idx="1"/>
          </p:nvPr>
        </p:nvSpPr>
        <p:spPr/>
        <p:txBody>
          <a:bodyPr/>
          <a:lstStyle/>
          <a:p>
            <a:pPr marL="0" indent="0" algn="just">
              <a:buNone/>
            </a:pPr>
            <a:r>
              <a:rPr lang="en-US" altLang="en-GB" sz="1800">
                <a:latin typeface="Times New Roman" panose="02020603050405020304" charset="0"/>
                <a:cs typeface="Times New Roman" panose="02020603050405020304" charset="0"/>
              </a:rPr>
              <a:t>This project presents a real-time runner tracking and performance visualization system designed to enhance the monitoring and analysis of athletic events. By integrating advanced object detection techniques, such as YOLOv11, and applying perspective transformation, the system effectively tracks runners within a defined track region and provides real-time performance data, including speed and distance. The use of unique IDs for each runner ensures accurate and consistent tracking, while dynamic visualization keeps both athletes and spectators informed.</a:t>
            </a:r>
            <a:endParaRPr lang="en-US" altLang="en-GB" sz="1800">
              <a:latin typeface="Times New Roman" panose="02020603050405020304" charset="0"/>
              <a:cs typeface="Times New Roman" panose="02020603050405020304" charset="0"/>
            </a:endParaRPr>
          </a:p>
          <a:p>
            <a:pPr algn="just"/>
            <a:endParaRPr lang="en-US" altLang="en-GB" sz="1800">
              <a:latin typeface="Times New Roman" panose="02020603050405020304" charset="0"/>
              <a:cs typeface="Times New Roman" panose="02020603050405020304" charset="0"/>
            </a:endParaRPr>
          </a:p>
          <a:p>
            <a:pPr marL="0" indent="0" algn="just">
              <a:buNone/>
            </a:pPr>
            <a:r>
              <a:rPr lang="en-US" altLang="en-GB" sz="1800">
                <a:latin typeface="Times New Roman" panose="02020603050405020304" charset="0"/>
                <a:cs typeface="Times New Roman" panose="02020603050405020304" charset="0"/>
              </a:rPr>
              <a:t>The system's ability to calculate and display critical metrics in real-time, along with its automated race result updates, offers significant improvements to event management and audience engagement. The technology provides a scalable and robust solution, addressing challenges like crowd density and environmental factors. </a:t>
            </a:r>
            <a:endParaRPr lang="en-US" altLang="en-GB" sz="1800">
              <a:latin typeface="Times New Roman" panose="02020603050405020304" charset="0"/>
              <a:cs typeface="Times New Roman" panose="02020603050405020304" charset="0"/>
            </a:endParaRPr>
          </a:p>
          <a:p>
            <a:pPr algn="just"/>
            <a:endParaRPr lang="en-US" altLang="en-GB" sz="1800">
              <a:latin typeface="Times New Roman" panose="02020603050405020304" charset="0"/>
              <a:cs typeface="Times New Roman" panose="02020603050405020304" charset="0"/>
            </a:endParaRPr>
          </a:p>
          <a:p>
            <a:pPr marL="0" indent="0" algn="just">
              <a:buNone/>
            </a:pPr>
            <a:r>
              <a:rPr lang="en-US" altLang="en-GB" sz="1800">
                <a:latin typeface="Times New Roman" panose="02020603050405020304" charset="0"/>
                <a:cs typeface="Times New Roman" panose="02020603050405020304" charset="0"/>
              </a:rPr>
              <a:t>In conclusion, this project showcases the potential of combining computer vision, real-time data processing, and dynamic visualization to revolutionize the way athletic events are managed and experienced, paving the way for further advancements in sports analytics and event broadcasting.</a:t>
            </a:r>
            <a:endParaRPr lang="en-US" altLang="en-GB" sz="1800">
              <a:latin typeface="Times New Roman" panose="02020603050405020304" charset="0"/>
              <a:cs typeface="Times New Roman" panose="02020603050405020304"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References</a:t>
            </a:r>
            <a:endParaRPr lang="en-GB" dirty="0"/>
          </a:p>
        </p:txBody>
      </p:sp>
      <p:sp>
        <p:nvSpPr>
          <p:cNvPr id="3" name="Content Placeholder 2"/>
          <p:cNvSpPr>
            <a:spLocks noGrp="1"/>
          </p:cNvSpPr>
          <p:nvPr>
            <p:ph idx="1"/>
          </p:nvPr>
        </p:nvSpPr>
        <p:spPr>
          <a:xfrm>
            <a:off x="812800" y="1143000"/>
            <a:ext cx="10741025" cy="4953000"/>
          </a:xfrm>
        </p:spPr>
        <p:txBody>
          <a:bodyPr>
            <a:normAutofit fontScale="40000"/>
          </a:bodyPr>
          <a:lstStyle/>
          <a:p>
            <a:pPr marL="228600" indent="-228600" algn="just">
              <a:lnSpc>
                <a:spcPct val="150000"/>
              </a:lnSpc>
              <a:buAutoNum type="arabicPeriod"/>
            </a:pPr>
            <a:r>
              <a:rPr lang="en-US" altLang="en-GB" sz="3200">
                <a:latin typeface="Times New Roman" panose="02020603050405020304" charset="0"/>
                <a:cs typeface="Times New Roman" panose="02020603050405020304" charset="0"/>
              </a:rPr>
              <a:t>Redmon, J., Divvala, S., Girshick, R., &amp; Farhadi, A. (2016). You Only Look Once: Unified, Real-Time Object Detection. *Proceedings of the IEEE Conference on Computer Vision and Pattern Recognition (CVPR)*, 779-788.  </a:t>
            </a:r>
            <a:endParaRPr lang="en-US" altLang="en-GB" sz="3200">
              <a:latin typeface="Times New Roman" panose="02020603050405020304" charset="0"/>
              <a:cs typeface="Times New Roman" panose="02020603050405020304" charset="0"/>
            </a:endParaRPr>
          </a:p>
          <a:p>
            <a:pPr marL="228600" indent="-228600" algn="just">
              <a:lnSpc>
                <a:spcPct val="150000"/>
              </a:lnSpc>
              <a:buAutoNum type="arabicPeriod"/>
            </a:pPr>
            <a:r>
              <a:rPr lang="en-US" altLang="en-GB" sz="3200">
                <a:latin typeface="Times New Roman" panose="02020603050405020304" charset="0"/>
                <a:cs typeface="Times New Roman" panose="02020603050405020304" charset="0"/>
              </a:rPr>
              <a:t>Zivkovic, Z., &amp; van der Heijden, F. (2006). Efficient adaptive density estimation per image pixel for the task of background subtraction. *Pattern Recognition Letters*, 27(7), 773-780.  </a:t>
            </a:r>
            <a:endParaRPr lang="en-US" altLang="en-GB" sz="3200">
              <a:latin typeface="Times New Roman" panose="02020603050405020304" charset="0"/>
              <a:cs typeface="Times New Roman" panose="02020603050405020304" charset="0"/>
            </a:endParaRPr>
          </a:p>
          <a:p>
            <a:pPr marL="228600" indent="-228600" algn="just">
              <a:lnSpc>
                <a:spcPct val="150000"/>
              </a:lnSpc>
              <a:buAutoNum type="arabicPeriod"/>
            </a:pPr>
            <a:r>
              <a:rPr lang="en-US" altLang="en-GB" sz="3200">
                <a:latin typeface="Times New Roman" panose="02020603050405020304" charset="0"/>
                <a:cs typeface="Times New Roman" panose="02020603050405020304" charset="0"/>
              </a:rPr>
              <a:t>Wang, W., Li, S., &amp; Zha, H. (2018). Real-time 3D tracking of sports players: A 3D reconstruction-based method. *IEEE Transactions on Image Processing*, 27(8), 4112-4126.  </a:t>
            </a:r>
            <a:endParaRPr lang="en-US" altLang="en-GB" sz="3200">
              <a:latin typeface="Times New Roman" panose="02020603050405020304" charset="0"/>
              <a:cs typeface="Times New Roman" panose="02020603050405020304" charset="0"/>
            </a:endParaRPr>
          </a:p>
          <a:p>
            <a:pPr marL="228600" indent="-228600" algn="just">
              <a:lnSpc>
                <a:spcPct val="150000"/>
              </a:lnSpc>
              <a:buAutoNum type="arabicPeriod"/>
            </a:pPr>
            <a:r>
              <a:rPr lang="en-US" altLang="en-GB" sz="3200">
                <a:latin typeface="Times New Roman" panose="02020603050405020304" charset="0"/>
                <a:cs typeface="Times New Roman" panose="02020603050405020304" charset="0"/>
              </a:rPr>
              <a:t>Shukla, S., &amp; Bhardwaj, A. (2020). Automated race tracking using object detection and real-time data visualization. *International Journal of Sports Engineering and Technology*, 12(4), 189-198.  </a:t>
            </a:r>
            <a:endParaRPr lang="en-US" altLang="en-GB" sz="3200">
              <a:latin typeface="Times New Roman" panose="02020603050405020304" charset="0"/>
              <a:cs typeface="Times New Roman" panose="02020603050405020304" charset="0"/>
            </a:endParaRPr>
          </a:p>
          <a:p>
            <a:pPr marL="228600" indent="-228600" algn="just">
              <a:lnSpc>
                <a:spcPct val="150000"/>
              </a:lnSpc>
              <a:buAutoNum type="arabicPeriod"/>
            </a:pPr>
            <a:r>
              <a:rPr lang="en-US" altLang="en-GB" sz="3200">
                <a:latin typeface="Times New Roman" panose="02020603050405020304" charset="0"/>
                <a:cs typeface="Times New Roman" panose="02020603050405020304" charset="0"/>
              </a:rPr>
              <a:t>OpenCV. (n.d.). Open Source Computer Vision Library. Retrieved from https://opencv.org/  </a:t>
            </a:r>
            <a:endParaRPr lang="en-US" altLang="en-GB" sz="3200">
              <a:latin typeface="Times New Roman" panose="02020603050405020304" charset="0"/>
              <a:cs typeface="Times New Roman" panose="02020603050405020304" charset="0"/>
            </a:endParaRPr>
          </a:p>
          <a:p>
            <a:pPr marL="228600" indent="-228600" algn="just">
              <a:lnSpc>
                <a:spcPct val="150000"/>
              </a:lnSpc>
              <a:buAutoNum type="arabicPeriod"/>
            </a:pPr>
            <a:r>
              <a:rPr lang="en-US" altLang="en-GB" sz="3200">
                <a:latin typeface="Times New Roman" panose="02020603050405020304" charset="0"/>
                <a:cs typeface="Times New Roman" panose="02020603050405020304" charset="0"/>
              </a:rPr>
              <a:t>Ultralytics. (2021). YOLOv</a:t>
            </a:r>
            <a:r>
              <a:rPr lang="en-IN" altLang="en-US" sz="3200">
                <a:latin typeface="Times New Roman" panose="02020603050405020304" charset="0"/>
                <a:cs typeface="Times New Roman" panose="02020603050405020304" charset="0"/>
              </a:rPr>
              <a:t>11</a:t>
            </a:r>
            <a:r>
              <a:rPr lang="en-US" altLang="en-GB" sz="3200">
                <a:latin typeface="Times New Roman" panose="02020603050405020304" charset="0"/>
                <a:cs typeface="Times New Roman" panose="02020603050405020304" charset="0"/>
              </a:rPr>
              <a:t>: A state-of-the-art object detection model. Retrieved from https://github.com/ultralytics/yolov</a:t>
            </a:r>
            <a:r>
              <a:rPr lang="en-IN" altLang="en-US" sz="3200">
                <a:latin typeface="Times New Roman" panose="02020603050405020304" charset="0"/>
                <a:cs typeface="Times New Roman" panose="02020603050405020304" charset="0"/>
              </a:rPr>
              <a:t>11</a:t>
            </a:r>
            <a:endParaRPr lang="en-US" altLang="en-GB" sz="3200">
              <a:latin typeface="Times New Roman" panose="02020603050405020304" charset="0"/>
              <a:cs typeface="Times New Roman" panose="02020603050405020304" charset="0"/>
            </a:endParaRPr>
          </a:p>
          <a:p>
            <a:pPr marL="228600" indent="-228600" algn="just">
              <a:lnSpc>
                <a:spcPct val="150000"/>
              </a:lnSpc>
              <a:buAutoNum type="arabicPeriod"/>
            </a:pPr>
            <a:r>
              <a:rPr lang="en-US" altLang="en-GB" sz="3200">
                <a:latin typeface="Times New Roman" panose="02020603050405020304" charset="0"/>
                <a:cs typeface="Times New Roman" panose="02020603050405020304" charset="0"/>
              </a:rPr>
              <a:t>Matusik, W., &amp; Pfister, H. (2004). 3D tracking and event detection for sports applications. *IEEE Transactions on Visualization and Computer Graphics*, 10(1), 34-45.  </a:t>
            </a:r>
            <a:endParaRPr lang="en-US" altLang="en-GB" sz="3200">
              <a:latin typeface="Times New Roman" panose="02020603050405020304" charset="0"/>
              <a:cs typeface="Times New Roman" panose="02020603050405020304" charset="0"/>
            </a:endParaRPr>
          </a:p>
          <a:p>
            <a:pPr marL="228600" indent="-228600" algn="just">
              <a:lnSpc>
                <a:spcPct val="150000"/>
              </a:lnSpc>
              <a:buAutoNum type="arabicPeriod"/>
            </a:pPr>
            <a:r>
              <a:rPr lang="en-US" altLang="en-GB" sz="3200">
                <a:latin typeface="Times New Roman" panose="02020603050405020304" charset="0"/>
                <a:cs typeface="Times New Roman" panose="02020603050405020304" charset="0"/>
              </a:rPr>
              <a:t>Chang, J., &amp; Lin, M. (2017). Real-time visual tracking and speed estimation in athletic sports. *Journal of Real-Time Image Processing*, 16(3), 431-445.  </a:t>
            </a:r>
            <a:endParaRPr lang="en-US" altLang="en-GB" sz="3200">
              <a:latin typeface="Times New Roman" panose="02020603050405020304" charset="0"/>
              <a:cs typeface="Times New Roman" panose="02020603050405020304" charset="0"/>
            </a:endParaRPr>
          </a:p>
          <a:p>
            <a:pPr marL="228600" indent="-228600" algn="just">
              <a:lnSpc>
                <a:spcPct val="150000"/>
              </a:lnSpc>
              <a:buAutoNum type="arabicPeriod"/>
            </a:pPr>
            <a:r>
              <a:rPr lang="en-US" altLang="en-GB" sz="3200">
                <a:latin typeface="Times New Roman" panose="02020603050405020304" charset="0"/>
                <a:cs typeface="Times New Roman" panose="02020603050405020304" charset="0"/>
              </a:rPr>
              <a:t>Zhang, X., &amp; Wu, Y. (2015). Real-time human tracking using multiple cameras and 3D transformation. *Journal of Computer Vision and Image Understanding*, 129, 1-12.  </a:t>
            </a:r>
            <a:endParaRPr lang="en-US" altLang="en-GB" sz="3200">
              <a:latin typeface="Times New Roman" panose="02020603050405020304" charset="0"/>
              <a:cs typeface="Times New Roman" panose="02020603050405020304" charset="0"/>
            </a:endParaRPr>
          </a:p>
          <a:p>
            <a:pPr marL="228600" indent="-228600">
              <a:lnSpc>
                <a:spcPct val="150000"/>
              </a:lnSpc>
              <a:buAutoNum type="arabicPeriod"/>
            </a:pPr>
            <a:endParaRPr lang="en-US" altLang="en-GB">
              <a:latin typeface="Times New Roman" panose="02020603050405020304" charset="0"/>
              <a:cs typeface="Times New Roman" panose="02020603050405020304" charset="0"/>
            </a:endParaRPr>
          </a:p>
          <a:p>
            <a:pPr marL="228600" indent="-228600">
              <a:lnSpc>
                <a:spcPct val="150000"/>
              </a:lnSpc>
              <a:buAutoNum type="arabicPeriod"/>
            </a:pPr>
            <a:endParaRPr lang="en-US" altLang="en-GB">
              <a:latin typeface="Times New Roman" panose="02020603050405020304" charset="0"/>
              <a:cs typeface="Times New Roman" panose="02020603050405020304" charset="0"/>
            </a:endParaRPr>
          </a:p>
        </p:txBody>
      </p:sp>
    </p:spTree>
  </p:cSld>
  <p:clrMapOvr>
    <a:masterClrMapping/>
  </p:clrMapOvr>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Bioinformatic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Bookman Old Style"/>
        <a:ea typeface=""/>
        <a:cs typeface=""/>
      </a:majorFont>
      <a:minorFont>
        <a:latin typeface="Bookman Old Styl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Bioinformatics</Template>
  <TotalTime>0</TotalTime>
  <Words>8317</Words>
  <Application>WPS Presentation</Application>
  <PresentationFormat>Widescreen</PresentationFormat>
  <Paragraphs>160</Paragraphs>
  <Slides>10</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10</vt:i4>
      </vt:variant>
    </vt:vector>
  </HeadingPairs>
  <TitlesOfParts>
    <vt:vector size="21" baseType="lpstr">
      <vt:lpstr>Arial</vt:lpstr>
      <vt:lpstr>SimSun</vt:lpstr>
      <vt:lpstr>Wingdings</vt:lpstr>
      <vt:lpstr>Verdana</vt:lpstr>
      <vt:lpstr>Times New Roman</vt:lpstr>
      <vt:lpstr>Bookman Old Style</vt:lpstr>
      <vt:lpstr>Segoe Print</vt:lpstr>
      <vt:lpstr>Microsoft YaHei</vt:lpstr>
      <vt:lpstr>Arial Unicode MS</vt:lpstr>
      <vt:lpstr>Calibri</vt:lpstr>
      <vt:lpstr>Bioinformatics</vt:lpstr>
      <vt:lpstr>Enhanced Athlete Tracking and Visualization</vt:lpstr>
      <vt:lpstr>Introduction</vt:lpstr>
      <vt:lpstr>Literature Review</vt:lpstr>
      <vt:lpstr>Proposed Method</vt:lpstr>
      <vt:lpstr>Objectives</vt:lpstr>
      <vt:lpstr>Timeline of Project</vt:lpstr>
      <vt:lpstr>Expected Outcomes</vt:lpstr>
      <vt:lpstr>Conclusion</vt:lpstr>
      <vt:lpstr>References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Sanjeev P Kaulgud-Asst. Prof-CSE</dc:creator>
  <cp:lastModifiedBy>S5</cp:lastModifiedBy>
  <cp:revision>16</cp:revision>
  <dcterms:created xsi:type="dcterms:W3CDTF">2023-03-16T03:26:00Z</dcterms:created>
  <dcterms:modified xsi:type="dcterms:W3CDTF">2025-01-18T12:29:25Z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64A14250135A42018A3039DA3B35E37E_12</vt:lpwstr>
  </property>
  <property fmtid="{D5CDD505-2E9C-101B-9397-08002B2CF9AE}" pid="3" name="KSOProductBuildVer">
    <vt:lpwstr>2057-12.2.0.19805</vt:lpwstr>
  </property>
</Properties>
</file>

<file path=docProps/thumbnail.jpeg>
</file>